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62" r:id="rId3"/>
    <p:sldId id="2113" r:id="rId4"/>
    <p:sldId id="2135" r:id="rId5"/>
    <p:sldId id="2144" r:id="rId6"/>
    <p:sldId id="2137" r:id="rId7"/>
    <p:sldId id="2128" r:id="rId8"/>
    <p:sldId id="2131" r:id="rId9"/>
    <p:sldId id="2132" r:id="rId10"/>
    <p:sldId id="2130" r:id="rId11"/>
    <p:sldId id="2133" r:id="rId12"/>
    <p:sldId id="2138" r:id="rId13"/>
    <p:sldId id="2139" r:id="rId14"/>
    <p:sldId id="2140" r:id="rId15"/>
    <p:sldId id="2141" r:id="rId16"/>
    <p:sldId id="2143" r:id="rId17"/>
    <p:sldId id="2142" r:id="rId18"/>
    <p:sldId id="263" r:id="rId19"/>
    <p:sldId id="2027" r:id="rId20"/>
    <p:sldId id="2086" r:id="rId21"/>
    <p:sldId id="202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FC"/>
    <a:srgbClr val="755DD9"/>
    <a:srgbClr val="562855"/>
    <a:srgbClr val="341933"/>
    <a:srgbClr val="92278F"/>
    <a:srgbClr val="8EA9E3"/>
    <a:srgbClr val="F2F2F2"/>
    <a:srgbClr val="715A70"/>
    <a:srgbClr val="827EB2"/>
    <a:srgbClr val="969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89"/>
    <p:restoredTop sz="95439"/>
  </p:normalViewPr>
  <p:slideViewPr>
    <p:cSldViewPr snapToGrid="0" snapToObjects="1" showGuides="1">
      <p:cViewPr varScale="1">
        <p:scale>
          <a:sx n="120" d="100"/>
          <a:sy n="120" d="100"/>
        </p:scale>
        <p:origin x="960" y="64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16/09/2021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9/16/2021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63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461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=""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=""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=""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=""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=""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=""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=""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=""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=""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=""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=""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=""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=""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=""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=""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=""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=""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=""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9/16/2021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e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5" Type="http://schemas.openxmlformats.org/officeDocument/2006/relationships/image" Target="../media/image23.jpg"/><Relationship Id="rId10" Type="http://schemas.openxmlformats.org/officeDocument/2006/relationships/image" Target="../media/image28.jpg"/><Relationship Id="rId4" Type="http://schemas.openxmlformats.org/officeDocument/2006/relationships/image" Target="../media/image1.jpeg"/><Relationship Id="rId9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jpe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.jpeg"/><Relationship Id="rId9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Neuvième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40" y="1732429"/>
            <a:ext cx="3493473" cy="503166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262" y="2120450"/>
            <a:ext cx="1268200" cy="416128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44" y="2018211"/>
            <a:ext cx="1819762" cy="4323322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35065" y="1321621"/>
            <a:ext cx="3493473" cy="522699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Bug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hunt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DashBoard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 </a:t>
            </a:r>
            <a:r>
              <a:rPr lang="fr-FR" sz="20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Priorité</a:t>
            </a:r>
            <a:r>
              <a:rPr lang="fr-FR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High)</a:t>
            </a:r>
          </a:p>
        </p:txBody>
      </p:sp>
      <p:pic>
        <p:nvPicPr>
          <p:cNvPr id="20" name="image1.jpe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2" y="812675"/>
            <a:ext cx="107187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Je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suis connecté en tant qu'administrateur RH, je déplie une liste de tickets (ex : statut "validé"), je sélectionne un ticket, puis je déplie une seconde liste (ex : statut "refusé"), je ne peux plus sélectionner un ticket de la première liste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 Do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Comportement attendu: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pourvoir déplier plusieurs listes, et consulter les tickets de chacune des deux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listes.</a:t>
            </a:r>
          </a:p>
        </p:txBody>
      </p:sp>
      <p:sp>
        <p:nvSpPr>
          <p:cNvPr id="5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19040" y="1775152"/>
            <a:ext cx="3493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utilisant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console.log »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50" y="2375795"/>
            <a:ext cx="4197112" cy="3128799"/>
          </a:xfrm>
          <a:prstGeom prst="rect">
            <a:avLst/>
          </a:prstGeom>
        </p:spPr>
      </p:pic>
      <p:sp>
        <p:nvSpPr>
          <p:cNvPr id="11" name="Rectangle à coins arrondis 10"/>
          <p:cNvSpPr/>
          <p:nvPr/>
        </p:nvSpPr>
        <p:spPr bwMode="auto">
          <a:xfrm>
            <a:off x="2494155" y="2201766"/>
            <a:ext cx="1028414" cy="611110"/>
          </a:xfrm>
          <a:prstGeom prst="round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5" name="Rectangle à coins arrondis 34"/>
          <p:cNvSpPr/>
          <p:nvPr/>
        </p:nvSpPr>
        <p:spPr bwMode="auto">
          <a:xfrm>
            <a:off x="2494155" y="2823903"/>
            <a:ext cx="1028413" cy="59254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6" name="Rectangle à coins arrondis 35"/>
          <p:cNvSpPr/>
          <p:nvPr/>
        </p:nvSpPr>
        <p:spPr bwMode="auto">
          <a:xfrm>
            <a:off x="2494154" y="3432051"/>
            <a:ext cx="1028415" cy="580061"/>
          </a:xfrm>
          <a:prstGeom prst="round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 bwMode="auto">
          <a:xfrm>
            <a:off x="2494154" y="4031055"/>
            <a:ext cx="1028414" cy="600232"/>
          </a:xfrm>
          <a:prstGeom prst="roundRect">
            <a:avLst/>
          </a:prstGeom>
          <a:noFill/>
          <a:ln w="12700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1" name="Rectangle à coins arrondis 40"/>
          <p:cNvSpPr/>
          <p:nvPr/>
        </p:nvSpPr>
        <p:spPr bwMode="auto">
          <a:xfrm>
            <a:off x="2494154" y="4643799"/>
            <a:ext cx="1028414" cy="59827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2" name="Rectangle à coins arrondis 41"/>
          <p:cNvSpPr/>
          <p:nvPr/>
        </p:nvSpPr>
        <p:spPr bwMode="auto">
          <a:xfrm>
            <a:off x="2494155" y="5261393"/>
            <a:ext cx="1028412" cy="880522"/>
          </a:xfrm>
          <a:prstGeom prst="round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 bwMode="auto">
          <a:xfrm>
            <a:off x="3584177" y="2120450"/>
            <a:ext cx="190514" cy="41612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013270" y="2218780"/>
            <a:ext cx="24042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Ouvrez la liste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En attente ».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Sélectionner un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ticket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5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HandleEditTicket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05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appelé 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fois</a:t>
            </a:r>
          </a:p>
        </p:txBody>
      </p:sp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992701" y="2996274"/>
            <a:ext cx="2424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Ouvrez la liste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Validé ».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019608" y="3431882"/>
            <a:ext cx="24042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(Encore)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Sélectionnez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ticket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</a:t>
            </a:r>
          </a:p>
          <a:p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En attente ».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5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HandleEditTicket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05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est appelé </a:t>
            </a:r>
            <a:r>
              <a:rPr lang="fr-FR" sz="1050" b="1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deux fois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!</a:t>
            </a:r>
          </a:p>
        </p:txBody>
      </p:sp>
      <p:sp>
        <p:nvSpPr>
          <p:cNvPr id="5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016514" y="4204213"/>
            <a:ext cx="21848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Ouvrez la liste « 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Refusé ».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013271" y="5413113"/>
            <a:ext cx="24042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(Encore) Sélectionnez le ticket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</a:t>
            </a:r>
          </a:p>
          <a:p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En attente ». 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5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HandleEditTicket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05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est appelé </a:t>
            </a:r>
            <a:r>
              <a:rPr lang="fr-FR" sz="1050" b="1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trois fois 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! !</a:t>
            </a:r>
          </a:p>
        </p:txBody>
      </p:sp>
      <p:cxnSp>
        <p:nvCxnSpPr>
          <p:cNvPr id="23" name="Connecteur droit avec flèche 22"/>
          <p:cNvCxnSpPr>
            <a:stCxn id="45" idx="1"/>
          </p:cNvCxnSpPr>
          <p:nvPr/>
        </p:nvCxnSpPr>
        <p:spPr>
          <a:xfrm flipH="1">
            <a:off x="3522570" y="2507321"/>
            <a:ext cx="490700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48" idx="1"/>
            <a:endCxn id="36" idx="3"/>
          </p:cNvCxnSpPr>
          <p:nvPr/>
        </p:nvCxnSpPr>
        <p:spPr>
          <a:xfrm flipH="1">
            <a:off x="3522569" y="3720423"/>
            <a:ext cx="497039" cy="16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4" idx="1"/>
            <a:endCxn id="42" idx="3"/>
          </p:cNvCxnSpPr>
          <p:nvPr/>
        </p:nvCxnSpPr>
        <p:spPr>
          <a:xfrm flipH="1">
            <a:off x="3522567" y="5701654"/>
            <a:ext cx="490704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798441" y="6623844"/>
            <a:ext cx="3354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fichiers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DashBoard.js et/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DashBoardUI.js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88385" y="6289590"/>
            <a:ext cx="33393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deux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méthodes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responsables de l'affichage des tickets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sont : « </a:t>
            </a:r>
            <a:r>
              <a:rPr lang="fr-FR" sz="105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handleShowTickets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et « </a:t>
            </a:r>
            <a:r>
              <a:rPr lang="fr-FR" sz="105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handleEditTicket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 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998257" y="6096064"/>
            <a:ext cx="2790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Conclusion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Chaque fois qu'une liste est ouverte (ou fermée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),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autre </a:t>
            </a:r>
            <a:r>
              <a:rPr lang="fr-FR" sz="105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addEventListener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est ajouté à TOUS les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tickets.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y a donc plusieurs appels de fonction en un seul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clic…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Rectangle à coins arrondis 1"/>
          <p:cNvSpPr/>
          <p:nvPr/>
        </p:nvSpPr>
        <p:spPr bwMode="auto">
          <a:xfrm>
            <a:off x="7655442" y="3285460"/>
            <a:ext cx="1679262" cy="203467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à coins arrondis 30"/>
          <p:cNvSpPr/>
          <p:nvPr/>
        </p:nvSpPr>
        <p:spPr bwMode="auto">
          <a:xfrm>
            <a:off x="7058698" y="4889840"/>
            <a:ext cx="3126838" cy="229822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2" name="Rectangle à coins arrondis 31"/>
          <p:cNvSpPr/>
          <p:nvPr/>
        </p:nvSpPr>
        <p:spPr bwMode="auto">
          <a:xfrm>
            <a:off x="7058698" y="4321125"/>
            <a:ext cx="3229524" cy="32267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873948" y="5721099"/>
            <a:ext cx="4205177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Solution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 </a:t>
            </a:r>
            <a:endParaRPr lang="fr-FR" sz="105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mettre </a:t>
            </a:r>
            <a:r>
              <a:rPr lang="fr-FR" sz="105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addEventListeners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seulement sur les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tickets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la liste ouverte correspondante au lieu de sur TOUS les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tickets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chaque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fois.</a:t>
            </a:r>
          </a:p>
          <a:p>
            <a:pPr>
              <a:lnSpc>
                <a:spcPct val="150000"/>
              </a:lnSpc>
            </a:pP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(ex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remplacez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05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bills » </a:t>
            </a:r>
            <a:r>
              <a:rPr lang="fr-FR" sz="105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 </a:t>
            </a:r>
            <a:r>
              <a:rPr lang="fr-FR" sz="105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filteredBills(bills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05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getStatus</a:t>
            </a:r>
            <a:r>
              <a:rPr lang="fr-FR" sz="105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05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this.index</a:t>
            </a:r>
            <a:r>
              <a:rPr lang="fr-FR" sz="105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)) » 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5" name="Connecteur en angle 4"/>
          <p:cNvCxnSpPr>
            <a:stCxn id="2" idx="3"/>
            <a:endCxn id="31" idx="3"/>
          </p:cNvCxnSpPr>
          <p:nvPr/>
        </p:nvCxnSpPr>
        <p:spPr>
          <a:xfrm>
            <a:off x="9334704" y="3387194"/>
            <a:ext cx="850832" cy="1617557"/>
          </a:xfrm>
          <a:prstGeom prst="bentConnector3">
            <a:avLst>
              <a:gd name="adj1" fmla="val 126868"/>
            </a:avLst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39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2068" y="1759409"/>
            <a:ext cx="3493473" cy="554953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Bug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hunt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Bills. </a:t>
            </a:r>
            <a:r>
              <a:rPr lang="fr-FR" sz="20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Priorité</a:t>
            </a:r>
            <a:r>
              <a:rPr lang="fr-FR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High)</a:t>
            </a:r>
          </a:p>
        </p:txBody>
      </p:sp>
      <p:pic>
        <p:nvPicPr>
          <p:cNvPr id="20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2" y="812675"/>
            <a:ext cx="46139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 algn="just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suis connecté en tant qu’employé je saisis une note de frais avec un justificatif qui a une extension différent de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jpg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jpeg ou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png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j'envoie. J'arrive sur la page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d’Bills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je clique sur l'icône "voir" pour consulter le justificatif : la modale s'ouvre, mais il n'y a pas d'image.</a:t>
            </a:r>
          </a:p>
          <a:p>
            <a:pPr algn="just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je me connecte à présent en tant qu'Admin, et que je clique sur le ticket correspondant, le nom du fichier affiché est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null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De même, lorsque je clique sur l'icône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voir" pour consulter le justificatif : la modale s'ouvre, mais il n'y a pas d'image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087140" y="812675"/>
            <a:ext cx="5746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 Do : </a:t>
            </a:r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modale doit afficher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l'image.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le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formulaire correspondant au ticket doit afficher le nom du fichier.</a:t>
            </a:r>
          </a:p>
          <a:p>
            <a:pPr>
              <a:lnSpc>
                <a:spcPct val="150000"/>
              </a:lnSpc>
            </a:pP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Suggestion : </a:t>
            </a: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Empêcher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saisie d'un document avec une extension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différente de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jpg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jpeg ou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png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 niveau du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formulaire du fichier NewBills.js.</a:t>
            </a:r>
          </a:p>
          <a:p>
            <a:pPr>
              <a:lnSpc>
                <a:spcPct val="150000"/>
              </a:lnSpc>
            </a:pP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Indice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cela se passe dans la méthode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b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handleChangeFile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»...</a:t>
            </a:r>
          </a:p>
        </p:txBody>
      </p:sp>
      <p:sp>
        <p:nvSpPr>
          <p:cNvPr id="7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040701" y="6581316"/>
            <a:ext cx="165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fichier : NewBill.js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32" y="2947915"/>
            <a:ext cx="4537517" cy="3155173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 bwMode="auto">
          <a:xfrm>
            <a:off x="2200934" y="3779877"/>
            <a:ext cx="3080012" cy="419986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 bwMode="auto">
          <a:xfrm>
            <a:off x="2200933" y="4243330"/>
            <a:ext cx="3080013" cy="1126111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 bwMode="auto">
          <a:xfrm>
            <a:off x="2212544" y="5509454"/>
            <a:ext cx="3080012" cy="56403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91545" y="3859346"/>
            <a:ext cx="390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Déclarez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extensions autorisées : ".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jpg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", "jpeg" et ".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png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".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91547" y="4481821"/>
            <a:ext cx="401947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Vérifiez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l'une des extensions autorisées existe dans le nom du fichier. Si c'est le cas, enregistrez le fichier.</a:t>
            </a:r>
          </a:p>
          <a:p>
            <a:endParaRPr lang="fr-FR" sz="5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Note: </a:t>
            </a:r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utilisant la méthode « </a:t>
            </a:r>
            <a:r>
              <a:rPr lang="fr-FR" sz="10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exec</a:t>
            </a:r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 ». 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91547" y="5652969"/>
            <a:ext cx="2573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Sinon, affichez un message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d'erreur.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6" name="Connecteur droit avec flèche 5"/>
          <p:cNvCxnSpPr>
            <a:stCxn id="14" idx="1"/>
            <a:endCxn id="4" idx="3"/>
          </p:cNvCxnSpPr>
          <p:nvPr/>
        </p:nvCxnSpPr>
        <p:spPr>
          <a:xfrm flipH="1" flipV="1">
            <a:off x="5280946" y="3989870"/>
            <a:ext cx="1810599" cy="7976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5" idx="1"/>
            <a:endCxn id="12" idx="3"/>
          </p:cNvCxnSpPr>
          <p:nvPr/>
        </p:nvCxnSpPr>
        <p:spPr>
          <a:xfrm flipH="1" flipV="1">
            <a:off x="5280946" y="4806386"/>
            <a:ext cx="1810601" cy="21684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16" idx="1"/>
          </p:cNvCxnSpPr>
          <p:nvPr/>
        </p:nvCxnSpPr>
        <p:spPr>
          <a:xfrm flipH="1">
            <a:off x="5300529" y="5791469"/>
            <a:ext cx="1791018" cy="8122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49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02895" y="238170"/>
            <a:ext cx="2444836" cy="3883732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Tests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unitaires et 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d’intégration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67179" y="963941"/>
            <a:ext cx="425302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Tests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unitaires </a:t>
            </a:r>
          </a:p>
          <a:p>
            <a:pPr>
              <a:lnSpc>
                <a:spcPct val="150000"/>
              </a:lnSpc>
            </a:pP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Procédure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(en général)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Mock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/Simuler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localstorage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Mock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/Simuler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Mock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Simuler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Placez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UI dans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DOM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Déclarer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Firestore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Définir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bill ou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newbill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»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Mock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/Simuler 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fonction/méthode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Imiter l'interaction de l'utilisateur (cliquer/choisir un fichier)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Écrire le(s) test(s) en utilisant les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matchers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Vérifier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le(s) résultat(s) attendu(s) est/sont valide(s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782" y="3449682"/>
            <a:ext cx="348216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ill </a:t>
            </a: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icon in vertical layout should be 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highlighted :</a:t>
            </a:r>
          </a:p>
          <a:p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Comparez la couleur de fond de l'icône à la couleur de fond de la </a:t>
            </a:r>
            <a:r>
              <a:rPr lang="fr-FR" sz="110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barre verticale.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Elle devrait être différente  (si mis en évidence).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 </a:t>
            </a: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should be ordered from earliest to 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latest :</a:t>
            </a:r>
          </a:p>
          <a:p>
            <a:r>
              <a:rPr lang="en-GB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 déjà </a:t>
            </a:r>
            <a:r>
              <a:rPr lang="en-GB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écrit</a:t>
            </a:r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en-GB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en-GB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Méthodes</a:t>
            </a:r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handleClickNewBill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r>
              <a:rPr lang="fr-FR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méthode est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appelée</a:t>
            </a:r>
          </a:p>
          <a:p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Expect: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nouveau formulaire s'affiche</a:t>
            </a:r>
          </a:p>
          <a:p>
            <a:pPr>
              <a:lnSpc>
                <a:spcPct val="150000"/>
              </a:lnSpc>
            </a:pPr>
            <a:endParaRPr lang="en-GB" sz="7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endParaRPr lang="en-GB" sz="7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handleClickIconEye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Expect: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méthode est appelée</a:t>
            </a:r>
          </a:p>
          <a:p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Expect: la </a:t>
            </a:r>
            <a:r>
              <a:rPr lang="en-GB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modale</a:t>
            </a:r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s'ouvre</a:t>
            </a:r>
            <a:endParaRPr lang="en-GB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8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0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presque le même test que </a:t>
            </a:r>
            <a:r>
              <a:rPr lang="fr-FR" sz="100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</a:t>
            </a:r>
            <a:r>
              <a:rPr lang="fr-FR" sz="10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871110" y="3449682"/>
            <a:ext cx="37763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NewBill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mail icon in vertical layout should be 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highlighted :</a:t>
            </a:r>
          </a:p>
          <a:p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</a:p>
          <a:p>
            <a:endParaRPr lang="fr-FR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en-GB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Méthodes</a:t>
            </a:r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handleChangeFile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scénario 1: format de fichier </a:t>
            </a:r>
            <a:r>
              <a:rPr lang="en-GB" sz="11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correct :</a:t>
            </a:r>
          </a:p>
          <a:p>
            <a:r>
              <a:rPr lang="fr-FR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la méthode est appelée</a:t>
            </a:r>
          </a:p>
          <a:p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Expect: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nom du fichier est le nom du fichier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sélectionné</a:t>
            </a:r>
          </a:p>
          <a:p>
            <a:endParaRPr lang="en-GB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scénario 2 : format de fichier incorrect :</a:t>
            </a:r>
          </a:p>
          <a:p>
            <a:r>
              <a:rPr lang="fr-FR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la méthode est appelée</a:t>
            </a:r>
          </a:p>
          <a:p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Expect: un message </a:t>
            </a:r>
            <a:r>
              <a:rPr lang="en-GB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d'erreur</a:t>
            </a:r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1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s'affiche</a:t>
            </a:r>
            <a:endParaRPr lang="en-GB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735360" y="4470415"/>
            <a:ext cx="325474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handleSubmit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la méthode est appelée</a:t>
            </a: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on est redirigé vers la page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</a:t>
            </a: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BillsUI</a:t>
            </a:r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 </a:t>
            </a:r>
            <a:r>
              <a:rPr lang="en-GB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affichés</a:t>
            </a:r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Loading… : 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est en train de se charger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 : </a:t>
            </a:r>
            <a:r>
              <a:rPr lang="en-GB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back-end envoie un message d'erreur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GB" sz="10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0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mêmes tests que </a:t>
            </a:r>
            <a:r>
              <a:rPr lang="fr-FR" sz="1000" b="1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</a:t>
            </a:r>
            <a:r>
              <a:rPr lang="en-GB" sz="10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  <a:endParaRPr lang="en-GB" sz="10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838" y="1081760"/>
            <a:ext cx="3186273" cy="2219392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507358" y="957618"/>
            <a:ext cx="810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GB" sz="1200" b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Describe</a:t>
            </a:r>
          </a:p>
          <a:p>
            <a:pPr algn="r"/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</a:t>
            </a:r>
          </a:p>
          <a:p>
            <a:pPr algn="r"/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</a:t>
            </a:r>
            <a:endParaRPr lang="en-GB" sz="1000" b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9" y="5582700"/>
            <a:ext cx="2339680" cy="31796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04" y="5341205"/>
            <a:ext cx="2806700" cy="33591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03" y="6267893"/>
            <a:ext cx="2806701" cy="43583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9" y="6421883"/>
            <a:ext cx="2339680" cy="31796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623" y="5108276"/>
            <a:ext cx="2806700" cy="34257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04" y="3883192"/>
            <a:ext cx="2806701" cy="3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2" y="1118064"/>
            <a:ext cx="3247654" cy="5159045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Tests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unitaires et 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d’intégration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720855" y="1288185"/>
            <a:ext cx="577850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 </a:t>
            </a: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d'intégration :</a:t>
            </a:r>
          </a:p>
          <a:p>
            <a:pPr>
              <a:lnSpc>
                <a:spcPct val="150000"/>
              </a:lnSpc>
            </a:pP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Procédure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(en général)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SpyOn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(regarder) la méthode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get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post) dans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module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(mock)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firebase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Attendre les valeurs retournées par la promesse (après l'appel à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firebase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Vérifier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la méthode a été appelée une fois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Vérifier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les données sont celles attendues (dans ce cas : longueur du tableau)</a:t>
            </a:r>
          </a:p>
          <a:p>
            <a:pPr>
              <a:lnSpc>
                <a:spcPct val="150000"/>
              </a:lnSpc>
            </a:pPr>
            <a:r>
              <a:rPr lang="en-GB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Traitement </a:t>
            </a:r>
            <a:r>
              <a:rPr lang="en-GB" sz="12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</a:t>
            </a:r>
            <a:r>
              <a:rPr lang="en-GB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erreurs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Mock la réponse d'erreur retournée dans la promesse (404 ou 500)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Attendre la réponse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Vérifier que la bonne erreur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soit affichée</a:t>
            </a:r>
          </a:p>
          <a:p>
            <a:endParaRPr lang="en-GB" sz="5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 d'intégration GET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même test que pour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</a:t>
            </a: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remplacer </a:t>
            </a: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DashboardUI par 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BillsUI</a:t>
            </a:r>
          </a:p>
          <a:p>
            <a:endParaRPr lang="en-GB" sz="9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NewBill</a:t>
            </a:r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test d'intégration POST est identique au test d'intégration GET, mais on crée une facture et on l'ajoute.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écrit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méthode "post" : la promesse est résolue avec une copie de la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facture.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-1" y="6447857"/>
            <a:ext cx="113768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jest.spyOn</a:t>
            </a:r>
            <a:r>
              <a:rPr lang="fr-FR" sz="105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05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 </a:t>
            </a:r>
            <a:r>
              <a:rPr lang="fr-FR" sz="105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permet de simuler soit le module entier, soit les fonctions individuelles du </a:t>
            </a:r>
            <a:r>
              <a:rPr lang="fr-FR" sz="105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module.</a:t>
            </a:r>
          </a:p>
          <a:p>
            <a:r>
              <a:rPr lang="fr-FR" sz="105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</a:t>
            </a:r>
            <a:r>
              <a:rPr lang="fr-FR" sz="105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son utilisation la plus générale, il peut être utilisé pour suivre les appels sur une méthode. Il prend deux paramètres : le premier est le nom de l'objet et le second est le nom de la méthode à espionner.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60" y="1486199"/>
            <a:ext cx="3014237" cy="438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45565" y="409186"/>
            <a:ext cx="4404883" cy="7089953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1071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bhaya Libre" panose="02000503000000000000" pitchFamily="2" charset="0"/>
                <a:cs typeface="Abhaya Libre" panose="02000503000000000000" pitchFamily="2" charset="0"/>
              </a:rPr>
              <a:t>Il n'y a pas de temps pour automatiser des tests End-to-End, les tests seront effectués manuellement par Leila. </a:t>
            </a:r>
          </a:p>
          <a:p>
            <a:r>
              <a:rPr lang="fr-FR" sz="1400" dirty="0">
                <a:latin typeface="Abhaya Libre" panose="02000503000000000000" pitchFamily="2" charset="0"/>
                <a:cs typeface="Abhaya Libre" panose="02000503000000000000" pitchFamily="2" charset="0"/>
              </a:rPr>
              <a:t>Un plan de test End-to-End est nécessaire pour la guider. </a:t>
            </a:r>
          </a:p>
          <a:p>
            <a:r>
              <a:rPr lang="fr-FR" sz="1400" dirty="0">
                <a:latin typeface="Abhaya Libre" panose="02000503000000000000" pitchFamily="2" charset="0"/>
                <a:cs typeface="Abhaya Libre" panose="02000503000000000000" pitchFamily="2" charset="0"/>
              </a:rPr>
              <a:t>Le plan End-to-End a déjà été écrit sur le parcours de l'administrateur RH. Utilisez-le comme source d'inspiration.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[E2E test]</a:t>
            </a:r>
          </a:p>
        </p:txBody>
      </p:sp>
      <p:pic>
        <p:nvPicPr>
          <p:cNvPr id="15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3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103030" y="6156604"/>
            <a:ext cx="7089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La Page Login</a:t>
            </a:r>
            <a:endParaRPr lang="fr-FR" sz="1600" i="1" dirty="0" smtClean="0">
              <a:solidFill>
                <a:srgbClr val="C0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131" y="1899052"/>
            <a:ext cx="6018225" cy="4088821"/>
          </a:xfrm>
          <a:prstGeom prst="rect">
            <a:avLst/>
          </a:prstGeom>
        </p:spPr>
      </p:pic>
      <p:sp>
        <p:nvSpPr>
          <p:cNvPr id="5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92983" y="3427855"/>
            <a:ext cx="2263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rempli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incorrectement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correctement rempli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6800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111" y="558440"/>
            <a:ext cx="4486618" cy="6181968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[E2E test]</a:t>
            </a:r>
          </a:p>
        </p:txBody>
      </p:sp>
      <p:pic>
        <p:nvPicPr>
          <p:cNvPr id="15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pic>
        <p:nvPicPr>
          <p:cNvPr id="2" name="Image 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31" y="705131"/>
            <a:ext cx="4068000" cy="5940000"/>
          </a:xfrm>
          <a:prstGeom prst="rect">
            <a:avLst/>
          </a:prstGeom>
        </p:spPr>
      </p:pic>
      <p:sp>
        <p:nvSpPr>
          <p:cNvPr id="1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550729" y="5971361"/>
            <a:ext cx="225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création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nouvelles factures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547002" y="775446"/>
            <a:ext cx="244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La Page Bills</a:t>
            </a:r>
            <a:endParaRPr lang="fr-FR" sz="1600" i="1" dirty="0" smtClean="0">
              <a:solidFill>
                <a:srgbClr val="C0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8" name="Rectangle à coins arrondis 7"/>
          <p:cNvSpPr/>
          <p:nvPr/>
        </p:nvSpPr>
        <p:spPr bwMode="auto">
          <a:xfrm>
            <a:off x="4241831" y="770587"/>
            <a:ext cx="4072699" cy="18964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4241831" y="2711054"/>
            <a:ext cx="4072699" cy="196436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 bwMode="auto">
          <a:xfrm>
            <a:off x="4241831" y="4719468"/>
            <a:ext cx="4072699" cy="85401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550728" y="1580293"/>
            <a:ext cx="2258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L'affichage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notes de frais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550727" y="3510924"/>
            <a:ext cx="2215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comportement de la modale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550729" y="5007977"/>
            <a:ext cx="225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 (le bouton Retour)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9" name="Rectangle à coins arrondis 18"/>
          <p:cNvSpPr/>
          <p:nvPr/>
        </p:nvSpPr>
        <p:spPr bwMode="auto">
          <a:xfrm>
            <a:off x="4241831" y="5617539"/>
            <a:ext cx="4069069" cy="98464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395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111" y="558440"/>
            <a:ext cx="4486618" cy="6181968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[E2E test]</a:t>
            </a:r>
          </a:p>
        </p:txBody>
      </p:sp>
      <p:pic>
        <p:nvPicPr>
          <p:cNvPr id="15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1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550729" y="5971361"/>
            <a:ext cx="2258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choix / le téléchargement d'un fichier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547002" y="775446"/>
            <a:ext cx="244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La Page </a:t>
            </a:r>
            <a:r>
              <a:rPr lang="fr-FR" sz="1600" dirty="0" err="1" smtClean="0">
                <a:latin typeface="Abhaya Libre" panose="02000503000000000000" pitchFamily="2" charset="0"/>
                <a:cs typeface="Abhaya Libre" panose="02000503000000000000" pitchFamily="2" charset="0"/>
              </a:rPr>
              <a:t>NewBill</a:t>
            </a:r>
            <a:endParaRPr lang="fr-FR" sz="1600" i="1" dirty="0" smtClean="0">
              <a:solidFill>
                <a:srgbClr val="C0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550728" y="3110788"/>
            <a:ext cx="2258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remplissage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du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formulaire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55" y="703139"/>
            <a:ext cx="4068000" cy="5940000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 bwMode="auto">
          <a:xfrm>
            <a:off x="4242455" y="708455"/>
            <a:ext cx="4072075" cy="5093181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 bwMode="auto">
          <a:xfrm>
            <a:off x="4242455" y="5847907"/>
            <a:ext cx="4068445" cy="75959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057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111" y="558440"/>
            <a:ext cx="4486618" cy="6181968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[E2E test]</a:t>
            </a:r>
          </a:p>
        </p:txBody>
      </p:sp>
      <p:pic>
        <p:nvPicPr>
          <p:cNvPr id="15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1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550728" y="4805054"/>
            <a:ext cx="225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déconnexion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547002" y="775446"/>
            <a:ext cx="244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La Page </a:t>
            </a:r>
            <a:r>
              <a:rPr lang="fr-FR" sz="1600" dirty="0" err="1" smtClean="0">
                <a:latin typeface="Abhaya Libre" panose="02000503000000000000" pitchFamily="2" charset="0"/>
                <a:cs typeface="Abhaya Libre" panose="02000503000000000000" pitchFamily="2" charset="0"/>
              </a:rPr>
              <a:t>NewBill</a:t>
            </a:r>
            <a:endParaRPr lang="fr-FR" sz="1600" i="1" dirty="0" smtClean="0">
              <a:solidFill>
                <a:srgbClr val="C0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550728" y="1711819"/>
            <a:ext cx="2258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soumission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du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formulaire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944" y="708455"/>
            <a:ext cx="4068000" cy="5940000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 bwMode="auto">
          <a:xfrm>
            <a:off x="4242455" y="708455"/>
            <a:ext cx="4072075" cy="229524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 bwMode="auto">
          <a:xfrm>
            <a:off x="4242455" y="3222706"/>
            <a:ext cx="4068445" cy="10622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 bwMode="auto">
          <a:xfrm>
            <a:off x="4246085" y="4412446"/>
            <a:ext cx="4068445" cy="10622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504733" y="3615314"/>
            <a:ext cx="225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 (le bouton Retour)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257944" y="5182085"/>
            <a:ext cx="4056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Vertical Layout</a:t>
            </a:r>
            <a:endParaRPr lang="fr-FR" sz="1200" i="1" dirty="0" smtClean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4381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=""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=""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Débuggez et testez un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SaaS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RH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Interface de l'application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Billed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940694"/>
            <a:ext cx="943108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</a:t>
            </a:r>
            <a:r>
              <a:rPr lang="fr-FR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endParaRPr lang="fr-FR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endParaRPr lang="fr-FR" sz="10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Bug - report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</a:t>
            </a:r>
          </a:p>
          <a:p>
            <a:pPr>
              <a:lnSpc>
                <a:spcPct val="150000"/>
              </a:lnSpc>
            </a:pPr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Fixer les bugs identifiés dans le rapport de bug fourni par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1"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Bug - </a:t>
            </a:r>
            <a:r>
              <a:rPr lang="fr-FR" sz="16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hunt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</a:t>
            </a:r>
          </a:p>
          <a:p>
            <a:pPr marL="0" lvl="1">
              <a:lnSpc>
                <a:spcPct val="150000"/>
              </a:lnSpc>
            </a:pPr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Fixer les bugs identifiés par Leila notre QA sur le parcours employé. Ils sont décrits dans le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kanban.</a:t>
            </a:r>
          </a:p>
          <a:p>
            <a:pPr marL="0" lvl="1">
              <a:lnSpc>
                <a:spcPct val="150000"/>
              </a:lnSpc>
            </a:pP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1"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Tests unitaires et d’intégration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</a:t>
            </a:r>
          </a:p>
          <a:p>
            <a:pPr marL="0" lvl="1">
              <a:lnSpc>
                <a:spcPct val="150000"/>
              </a:lnSpc>
            </a:pPr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Ajouter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des tests unitaires et d'intégration pour les fichiers Bills et </a:t>
            </a:r>
            <a:r>
              <a:rPr lang="fr-FR" sz="1200" dirty="0" err="1">
                <a:latin typeface="Abhaya Libre" panose="02000503000000000000" pitchFamily="2" charset="0"/>
                <a:cs typeface="Abhaya Libre" panose="02000503000000000000" pitchFamily="2" charset="0"/>
              </a:rPr>
              <a:t>NewBill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 : </a:t>
            </a:r>
            <a:endParaRPr lang="fr-FR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Ces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tests permettront d'éliminer ces bugs et d'éviter toute régression lors des prochaines évolutions de la solution.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Note : Certains tests ont déjà été développés (pour le Login, et pour le tableau de bord des administrateurs RH) : Ils peuvent être utilisés pour le reste. </a:t>
            </a:r>
            <a:endParaRPr lang="fr-FR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Couvrir tous les 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« statements »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sauf les appels au back-end firebase. C'est simple, il faut que le rapport de couverture du fichier container/Bills et container/</a:t>
            </a:r>
            <a:r>
              <a:rPr lang="fr-FR" sz="1200" dirty="0" err="1">
                <a:latin typeface="Abhaya Libre" panose="02000503000000000000" pitchFamily="2" charset="0"/>
                <a:cs typeface="Abhaya Libre" panose="02000503000000000000" pitchFamily="2" charset="0"/>
              </a:rPr>
              <a:t>Newbills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 soient verts. Cela devrait permettre d'obtenir un 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taux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de couverture aux alentours de 80% dans la colonne 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« statements ».</a:t>
            </a:r>
          </a:p>
          <a:p>
            <a:endParaRPr lang="en-GB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r>
              <a:rPr lang="fr-FR" sz="1600" b="1" u="sng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[</a:t>
            </a:r>
            <a:r>
              <a:rPr lang="fr-FR" sz="1600" b="1" u="sng" dirty="0">
                <a:latin typeface="Abhaya Libre" panose="02000503000000000000" pitchFamily="2" charset="0"/>
                <a:cs typeface="Abhaya Libre" panose="02000503000000000000" pitchFamily="2" charset="0"/>
              </a:rPr>
              <a:t>E2E test</a:t>
            </a:r>
            <a:r>
              <a:rPr lang="fr-FR" sz="1600" b="1" u="sng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]</a:t>
            </a:r>
          </a:p>
          <a:p>
            <a:endParaRPr lang="fr-FR" sz="500" b="1" u="sng" dirty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I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n'y a pas de temps pour automatiser des tests End-to-End, les tests seront effectués manuellement par Leila.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Un plan de test End-to-End est nécessaire pour la guider.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Le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plan End-to-End a déjà été écrit sur le parcours de l'administrateur RH. Utilisez-le comme source d'inspiration.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>
              <a:lnSpc>
                <a:spcPct val="150000"/>
              </a:lnSpc>
            </a:pPr>
            <a:endParaRPr lang="fr-FR" sz="6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2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07843" y="759451"/>
            <a:ext cx="2974052" cy="4724416"/>
          </a:xfrm>
          <a:prstGeom prst="rect">
            <a:avLst/>
          </a:prstGeom>
        </p:spPr>
      </p:pic>
      <p:pic>
        <p:nvPicPr>
          <p:cNvPr id="13" name="Image 1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91" y="1712601"/>
            <a:ext cx="4428000" cy="280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37230" y="784957"/>
            <a:ext cx="4116360" cy="6539023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rapport de tests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Jest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sur l’ensemble des fichiers d’UI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pic>
        <p:nvPicPr>
          <p:cNvPr id="11" name="Image 1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40" y="2164687"/>
            <a:ext cx="6228000" cy="3780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 bwMode="auto">
          <a:xfrm>
            <a:off x="5604007" y="3078521"/>
            <a:ext cx="800733" cy="179103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396335"/>
            <a:ext cx="1076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Couvrir tous les « statements » sauf les appels au back-end firebase. C'est simple, il faut que le rapport de couverture du fichier container/Bills et container/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Newbills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soient verts. Cela devrait permettre d'obtenir un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taux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couverture aux alentours de 80% dans la colonne « statements ».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95792" y="4269068"/>
            <a:ext cx="289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 originale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572540" y="5627721"/>
            <a:ext cx="6207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 actualisée</a:t>
            </a:r>
          </a:p>
        </p:txBody>
      </p:sp>
    </p:spTree>
    <p:extLst>
      <p:ext uri="{BB962C8B-B14F-4D97-AF65-F5344CB8AC3E}">
        <p14:creationId xmlns:p14="http://schemas.microsoft.com/office/powerpoint/2010/main" val="428519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07843" y="759451"/>
            <a:ext cx="2974052" cy="4724416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10" y="1712602"/>
            <a:ext cx="4428000" cy="280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37230" y="784957"/>
            <a:ext cx="4116360" cy="6539023"/>
          </a:xfrm>
          <a:prstGeom prst="rect">
            <a:avLst/>
          </a:prstGeom>
        </p:spPr>
      </p:pic>
      <p:pic>
        <p:nvPicPr>
          <p:cNvPr id="16" name="Image 1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482" y="2151442"/>
            <a:ext cx="6228000" cy="3780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rapport de tests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Jest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sur l’ensemble des fichiers 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d’UX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 bwMode="auto">
          <a:xfrm>
            <a:off x="5295013" y="2999226"/>
            <a:ext cx="898451" cy="154684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396335"/>
            <a:ext cx="1076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Couvrir tous les « statements » sauf les appels au back-end firebase. C'est simple, il faut que le rapport de couverture du fichier container/Bills et container/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Newbills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soient verts. Cela devrait permettre d'obtenir un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taux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couverture aux alentours de 80% dans la colonne « statements ».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95792" y="4269068"/>
            <a:ext cx="289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 originale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572540" y="5627721"/>
            <a:ext cx="6207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 actualisée</a:t>
            </a:r>
          </a:p>
        </p:txBody>
      </p:sp>
    </p:spTree>
    <p:extLst>
      <p:ext uri="{BB962C8B-B14F-4D97-AF65-F5344CB8AC3E}">
        <p14:creationId xmlns:p14="http://schemas.microsoft.com/office/powerpoint/2010/main" val="39206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9812" y="1081936"/>
            <a:ext cx="3513552" cy="558143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93" y="2288928"/>
            <a:ext cx="4593427" cy="314238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912" y="442033"/>
            <a:ext cx="4331196" cy="688029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rapport de couverture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Jest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pic>
        <p:nvPicPr>
          <p:cNvPr id="2" name="Image 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68" y="1949102"/>
            <a:ext cx="6571014" cy="3884037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 bwMode="auto">
          <a:xfrm>
            <a:off x="6641373" y="3232298"/>
            <a:ext cx="900045" cy="2199014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396335"/>
            <a:ext cx="1076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Couvrir tous les « statements » sauf les appels au back-end firebase. C'est simple, il faut que le rapport de couverture du fichier container/Bills et container/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Newbills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soient verts. Cela devrait permettre d'obtenir un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taux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couverture aux alentours de 80% dans la colonne « statements ».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95870" y="1845077"/>
            <a:ext cx="2847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 originale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863360" y="1437051"/>
            <a:ext cx="6880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 actualisée</a:t>
            </a:r>
          </a:p>
        </p:txBody>
      </p:sp>
    </p:spTree>
    <p:extLst>
      <p:ext uri="{BB962C8B-B14F-4D97-AF65-F5344CB8AC3E}">
        <p14:creationId xmlns:p14="http://schemas.microsoft.com/office/powerpoint/2010/main" val="6880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73794" y="1160348"/>
            <a:ext cx="3493473" cy="5549539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7287" y="1160348"/>
            <a:ext cx="3493473" cy="554953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Bug report - Login. </a:t>
            </a:r>
            <a:r>
              <a:rPr lang="fr-FR" sz="20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Priorité</a:t>
            </a:r>
            <a:r>
              <a:rPr lang="fr-FR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High)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38961" y="1705666"/>
            <a:ext cx="3973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TypeError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cannot read properties of null (‘reading value’)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la ligne 38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4428" y="5680477"/>
            <a:ext cx="570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Login UI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	le champ email : data-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« admin-email-input »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 du mot de passe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data-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« admin-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-input »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0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2" y="812675"/>
            <a:ext cx="4305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rapport de test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Login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si un administrateur remplit correctement les champs du Login, il devrait naviguer sur la page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Dashboard »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5" y="2366486"/>
            <a:ext cx="4481438" cy="3138108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 bwMode="auto">
          <a:xfrm>
            <a:off x="4556051" y="2686966"/>
            <a:ext cx="712382" cy="308344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5" name="Rectangle à coins arrondis 24"/>
          <p:cNvSpPr/>
          <p:nvPr/>
        </p:nvSpPr>
        <p:spPr bwMode="auto">
          <a:xfrm>
            <a:off x="2618268" y="3780945"/>
            <a:ext cx="712382" cy="18192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97" y="2366063"/>
            <a:ext cx="4477665" cy="3138108"/>
          </a:xfrm>
          <a:prstGeom prst="rect">
            <a:avLst/>
          </a:prstGeom>
        </p:spPr>
      </p:pic>
      <p:sp>
        <p:nvSpPr>
          <p:cNvPr id="19" name="Rectangle à coins arrondis 18"/>
          <p:cNvSpPr/>
          <p:nvPr/>
        </p:nvSpPr>
        <p:spPr bwMode="auto">
          <a:xfrm>
            <a:off x="6640033" y="4228689"/>
            <a:ext cx="4566683" cy="361507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/>
          <p:cNvCxnSpPr>
            <a:endCxn id="6" idx="1"/>
          </p:cNvCxnSpPr>
          <p:nvPr/>
        </p:nvCxnSpPr>
        <p:spPr>
          <a:xfrm>
            <a:off x="2886740" y="1957168"/>
            <a:ext cx="1669311" cy="88397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endCxn id="25" idx="0"/>
          </p:cNvCxnSpPr>
          <p:nvPr/>
        </p:nvCxnSpPr>
        <p:spPr>
          <a:xfrm>
            <a:off x="2275367" y="2147962"/>
            <a:ext cx="699092" cy="163298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25" idx="3"/>
          </p:cNvCxnSpPr>
          <p:nvPr/>
        </p:nvCxnSpPr>
        <p:spPr>
          <a:xfrm>
            <a:off x="3330650" y="3871909"/>
            <a:ext cx="3309383" cy="54816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à coins arrondis 36"/>
          <p:cNvSpPr/>
          <p:nvPr/>
        </p:nvSpPr>
        <p:spPr bwMode="auto">
          <a:xfrm>
            <a:off x="938961" y="4228689"/>
            <a:ext cx="964267" cy="59542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39" name="Connecteur droit avec flèche 38"/>
          <p:cNvCxnSpPr>
            <a:endCxn id="37" idx="2"/>
          </p:cNvCxnSpPr>
          <p:nvPr/>
        </p:nvCxnSpPr>
        <p:spPr>
          <a:xfrm flipV="1">
            <a:off x="1421095" y="4824110"/>
            <a:ext cx="0" cy="94785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flipV="1">
            <a:off x="8724014" y="2862403"/>
            <a:ext cx="2041451" cy="21265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48605" y="5689746"/>
            <a:ext cx="554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handleSubmitAdmin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	data-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« 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-email-input »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	data-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« 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-input »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49" name="Connecteur droit avec flèche 48"/>
          <p:cNvCxnSpPr>
            <a:stCxn id="19" idx="2"/>
            <a:endCxn id="51" idx="0"/>
          </p:cNvCxnSpPr>
          <p:nvPr/>
        </p:nvCxnSpPr>
        <p:spPr>
          <a:xfrm>
            <a:off x="8923375" y="4590196"/>
            <a:ext cx="0" cy="109955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4428" y="6258151"/>
            <a:ext cx="1108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Solution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La valeur de la propriété ne peut être lue car le mauvais querySelector a été utilisé. 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méthode handleSubmitAdmin : Remplacez data-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-email-input »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 data-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admin-email-input ». 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Remplacez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data-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-input »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 data-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testid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admin-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-input ». 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45761" y="812675"/>
            <a:ext cx="5549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Rapport </a:t>
            </a:r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test: </a:t>
            </a:r>
          </a:p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1. 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TypeError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Cannot read property ‘value’ of null; </a:t>
            </a:r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Expect(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jest.fn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().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toHaveBeenCalled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(). Expect number of calls: &gt;=1 but received 0;</a:t>
            </a:r>
          </a:p>
          <a:p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 Expect(received).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toBeTruthy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(). Received: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null;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61" name="Connecteur droit 60"/>
          <p:cNvCxnSpPr/>
          <p:nvPr/>
        </p:nvCxnSpPr>
        <p:spPr>
          <a:xfrm flipV="1">
            <a:off x="7153939" y="2463442"/>
            <a:ext cx="873642" cy="9101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/>
          <p:nvPr/>
        </p:nvCxnSpPr>
        <p:spPr>
          <a:xfrm flipV="1">
            <a:off x="7061791" y="4049766"/>
            <a:ext cx="873642" cy="91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9744739" y="2883668"/>
            <a:ext cx="0" cy="13450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744738" y="3118814"/>
            <a:ext cx="1414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u="sng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</a:t>
            </a:r>
          </a:p>
          <a:p>
            <a:r>
              <a:rPr lang="fr-FR" sz="1000" i="1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000" i="1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même querySelector a été utilisé pour </a:t>
            </a:r>
            <a:r>
              <a:rPr lang="fr-FR" sz="1000" i="1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employé </a:t>
            </a:r>
            <a:r>
              <a:rPr lang="fr-FR" sz="1000" i="1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&amp; admin</a:t>
            </a:r>
            <a:endParaRPr lang="fr-FR" sz="1000" i="1" dirty="0" smtClean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44001" y="6581316"/>
            <a:ext cx="2551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fichiers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Login.js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et/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LoginUI.js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326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7287" y="1172446"/>
            <a:ext cx="3493473" cy="554953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5" y="3631220"/>
            <a:ext cx="4533900" cy="1891788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73794" y="1160348"/>
            <a:ext cx="3493473" cy="554953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Bug report - Bills. </a:t>
            </a:r>
            <a:r>
              <a:rPr lang="fr-FR" sz="20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Priorité</a:t>
            </a:r>
            <a:r>
              <a:rPr lang="fr-FR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High)</a:t>
            </a:r>
          </a:p>
        </p:txBody>
      </p:sp>
      <p:pic>
        <p:nvPicPr>
          <p:cNvPr id="20" name="image1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2" y="812675"/>
            <a:ext cx="430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test Bills / les notes de frais s'affichent par ordre décroissant est passe au rouge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1" y="1512934"/>
            <a:ext cx="6431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Conclusion :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fonction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rows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trie pas les données par date avant l'affichage des notes de frais.</a:t>
            </a: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45761" y="812675"/>
            <a:ext cx="554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 Do : </a:t>
            </a:r>
            <a:endParaRPr lang="en-GB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Faire passer le test au vert 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réparant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la </a:t>
            </a:r>
            <a:r>
              <a:rPr lang="en-GB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fonctionnalité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913925" y="6581316"/>
            <a:ext cx="2781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fichiers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Bills.js,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BillsUI.js et format.js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67" y="2377528"/>
            <a:ext cx="4542504" cy="3145480"/>
          </a:xfrm>
          <a:prstGeom prst="rect">
            <a:avLst/>
          </a:prstGeom>
        </p:spPr>
      </p:pic>
      <p:sp>
        <p:nvSpPr>
          <p:cNvPr id="18" name="Ellipse 17"/>
          <p:cNvSpPr/>
          <p:nvPr/>
        </p:nvSpPr>
        <p:spPr bwMode="auto">
          <a:xfrm>
            <a:off x="10292814" y="2826337"/>
            <a:ext cx="678426" cy="1120878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29254" y="5716637"/>
            <a:ext cx="11466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Problème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si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écrit le tri pour passer le test, les notes de frais ne s'affichent toujours pas correctement.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502621" y="2593264"/>
            <a:ext cx="2285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dirty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dates ne sont pas en ordre</a:t>
            </a:r>
            <a:endParaRPr lang="fr-FR" sz="1200" i="1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61" y="2377528"/>
            <a:ext cx="4529804" cy="1231007"/>
          </a:xfrm>
          <a:prstGeom prst="rect">
            <a:avLst/>
          </a:prstGeom>
        </p:spPr>
      </p:pic>
      <p:sp>
        <p:nvSpPr>
          <p:cNvPr id="2" name="Rectangle à coins arrondis 1"/>
          <p:cNvSpPr/>
          <p:nvPr/>
        </p:nvSpPr>
        <p:spPr bwMode="auto">
          <a:xfrm>
            <a:off x="760165" y="2748518"/>
            <a:ext cx="4533900" cy="770859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60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82" y="745419"/>
            <a:ext cx="5071100" cy="6048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3458664" y="1052684"/>
            <a:ext cx="4678188" cy="547208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32" y="1988603"/>
            <a:ext cx="4663320" cy="898762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Bug report - Bills. </a:t>
            </a:r>
            <a:r>
              <a:rPr lang="fr-FR" sz="20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Priorité</a:t>
            </a:r>
            <a:r>
              <a:rPr lang="fr-FR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High)</a:t>
            </a:r>
          </a:p>
        </p:txBody>
      </p:sp>
      <p:pic>
        <p:nvPicPr>
          <p:cNvPr id="20" name="image1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3" y="812675"/>
            <a:ext cx="1752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Solution</a:t>
            </a: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382204" y="2966838"/>
            <a:ext cx="365792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fois que les données sont triées, appelez la fonction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formatDate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pour que les notes de frais s'affichent au format français.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 : 1 jan 21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  <a:p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(Dans </a:t>
            </a:r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fonction « </a:t>
            </a:r>
            <a:r>
              <a:rPr lang="fr-FR" sz="10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row</a:t>
            </a:r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</a:t>
            </a:r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 )</a:t>
            </a:r>
            <a:endParaRPr lang="fr-FR" sz="10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2514" y="6524766"/>
            <a:ext cx="2781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fichiers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Bills.js,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BillsUI.js et format.js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665" y="1142226"/>
            <a:ext cx="4659112" cy="8139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665" y="2896576"/>
            <a:ext cx="4663008" cy="127956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947" y="3999179"/>
            <a:ext cx="4659112" cy="1563905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 bwMode="auto">
          <a:xfrm>
            <a:off x="4507107" y="1274262"/>
            <a:ext cx="684325" cy="17698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Rectangle à coins arrondis 21"/>
          <p:cNvSpPr/>
          <p:nvPr/>
        </p:nvSpPr>
        <p:spPr bwMode="auto">
          <a:xfrm>
            <a:off x="3874074" y="4599718"/>
            <a:ext cx="3201442" cy="279854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3" name="Rectangle à coins arrondis 22"/>
          <p:cNvSpPr/>
          <p:nvPr/>
        </p:nvSpPr>
        <p:spPr bwMode="auto">
          <a:xfrm>
            <a:off x="3688227" y="2268136"/>
            <a:ext cx="4259610" cy="537502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4" name="Rectangle à coins arrondis 23"/>
          <p:cNvSpPr/>
          <p:nvPr/>
        </p:nvSpPr>
        <p:spPr bwMode="auto">
          <a:xfrm>
            <a:off x="3826678" y="3370790"/>
            <a:ext cx="1781605" cy="17698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/>
          <p:cNvCxnSpPr/>
          <p:nvPr/>
        </p:nvCxnSpPr>
        <p:spPr>
          <a:xfrm flipH="1">
            <a:off x="5191433" y="1358911"/>
            <a:ext cx="2822684" cy="1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7075516" y="4746100"/>
            <a:ext cx="972399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H="1">
            <a:off x="7936559" y="2541969"/>
            <a:ext cx="215161" cy="1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>
            <a:off x="5608284" y="3459280"/>
            <a:ext cx="2450245" cy="1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299" y="2388168"/>
            <a:ext cx="2645253" cy="3428596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3" y="2724574"/>
            <a:ext cx="2381753" cy="2754644"/>
          </a:xfrm>
          <a:prstGeom prst="rect">
            <a:avLst/>
          </a:prstGeom>
        </p:spPr>
      </p:pic>
      <p:sp>
        <p:nvSpPr>
          <p:cNvPr id="31" name="Ellipse 30"/>
          <p:cNvSpPr/>
          <p:nvPr/>
        </p:nvSpPr>
        <p:spPr bwMode="auto">
          <a:xfrm>
            <a:off x="2023479" y="2920181"/>
            <a:ext cx="846986" cy="2353842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382203" y="1045862"/>
            <a:ext cx="370701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l'appel à la fonction « 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formatDate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avant de trier les données.</a:t>
            </a:r>
          </a:p>
          <a:p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(dans la méthode « </a:t>
            </a:r>
            <a:r>
              <a:rPr lang="fr-FR" sz="10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getBills</a:t>
            </a:r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 » )</a:t>
            </a:r>
          </a:p>
          <a:p>
            <a:endParaRPr lang="fr-FR" sz="3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5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(Note </a:t>
            </a:r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Quand </a:t>
            </a:r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date est au format 1 Jan. 21, la méthode sort() ne fonctionne pas </a:t>
            </a:r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correctement)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382203" y="4307518"/>
            <a:ext cx="2867153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S'il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y a des dates corrompues,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« 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formatDate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pour les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gérer.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(Dans </a:t>
            </a:r>
            <a:r>
              <a:rPr lang="fr-FR" sz="1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fonction « </a:t>
            </a:r>
            <a:r>
              <a:rPr lang="fr-FR" sz="10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formatDate</a:t>
            </a:r>
            <a:r>
              <a:rPr lang="fr-FR" sz="1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  <a:endParaRPr lang="fr-FR" sz="1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Note : qui était géré par le « catch ».</a:t>
            </a:r>
            <a:endParaRPr lang="fr-FR" sz="1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382203" y="2294709"/>
            <a:ext cx="36579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du code pour trier les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données.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(dans </a:t>
            </a:r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fonction « </a:t>
            </a:r>
            <a:r>
              <a:rPr lang="fr-FR" sz="10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rows</a:t>
            </a:r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)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382204" y="5651510"/>
            <a:ext cx="31251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Réécriture de la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regex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(pour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format</a:t>
            </a: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 Jan. 21) pour passer le test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5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5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/(?&lt;day&gt;\d?\d)\s+(?&lt;month&gt;\w.+)[.]\s+(?&lt;year&gt;\d\d)/</a:t>
            </a:r>
            <a:endParaRPr lang="fr-FR" sz="10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664" y="5553874"/>
            <a:ext cx="4652395" cy="980103"/>
          </a:xfrm>
          <a:prstGeom prst="rect">
            <a:avLst/>
          </a:prstGeom>
        </p:spPr>
      </p:pic>
      <p:sp>
        <p:nvSpPr>
          <p:cNvPr id="37" name="Rectangle à coins arrondis 36"/>
          <p:cNvSpPr/>
          <p:nvPr/>
        </p:nvSpPr>
        <p:spPr bwMode="auto">
          <a:xfrm>
            <a:off x="5016615" y="5955434"/>
            <a:ext cx="2266129" cy="192063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8" idx="3"/>
          </p:cNvCxnSpPr>
          <p:nvPr/>
        </p:nvCxnSpPr>
        <p:spPr>
          <a:xfrm flipH="1">
            <a:off x="7282745" y="6043926"/>
            <a:ext cx="837314" cy="12368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3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11813</TotalTime>
  <Words>1641</Words>
  <Application>Microsoft Office PowerPoint</Application>
  <PresentationFormat>Grand écran</PresentationFormat>
  <Paragraphs>261</Paragraphs>
  <Slides>21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5" baseType="lpstr">
      <vt:lpstr>Abhaya Libre</vt:lpstr>
      <vt:lpstr>Abhaya Libre ExtraBold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2355</cp:revision>
  <dcterms:created xsi:type="dcterms:W3CDTF">2018-12-21T22:04:22Z</dcterms:created>
  <dcterms:modified xsi:type="dcterms:W3CDTF">2021-09-16T14:30:33Z</dcterms:modified>
</cp:coreProperties>
</file>